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66" r:id="rId9"/>
    <p:sldId id="257" r:id="rId10"/>
    <p:sldId id="258" r:id="rId11"/>
    <p:sldId id="262" r:id="rId12"/>
    <p:sldId id="263" r:id="rId13"/>
    <p:sldId id="264" r:id="rId14"/>
    <p:sldId id="265" r:id="rId15"/>
    <p:sldId id="259" r:id="rId16"/>
    <p:sldId id="260" r:id="rId17"/>
    <p:sldId id="261" r:id="rId18"/>
    <p:sldId id="268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4157E27-9A22-49B0-82A2-607CF8769416}">
          <p14:sldIdLst>
            <p14:sldId id="256"/>
          </p14:sldIdLst>
        </p14:section>
        <p14:section name="Context/Relevancy" id="{D31E3DF0-8D0C-4CB2-8EB1-75CE547E7153}">
          <p14:sldIdLst>
            <p14:sldId id="269"/>
          </p14:sldIdLst>
        </p14:section>
        <p14:section name="BM3D Theory" id="{B8D5E6C8-39B8-40F1-9776-E47E63848D45}">
          <p14:sldIdLst>
            <p14:sldId id="270"/>
            <p14:sldId id="271"/>
            <p14:sldId id="272"/>
            <p14:sldId id="274"/>
            <p14:sldId id="275"/>
          </p14:sldIdLst>
        </p14:section>
        <p14:section name="BM3D Interpolation" id="{8C791A3F-0DCE-41D5-A64D-13120A61A0C8}">
          <p14:sldIdLst>
            <p14:sldId id="266"/>
          </p14:sldIdLst>
        </p14:section>
        <p14:section name="Results" id="{992C1ABB-383A-406C-A474-50A84FCD51ED}">
          <p14:sldIdLst>
            <p14:sldId id="257"/>
            <p14:sldId id="258"/>
            <p14:sldId id="262"/>
            <p14:sldId id="263"/>
            <p14:sldId id="264"/>
            <p14:sldId id="265"/>
            <p14:sldId id="259"/>
            <p14:sldId id="260"/>
            <p14:sldId id="261"/>
          </p14:sldIdLst>
        </p14:section>
        <p14:section name="References" id="{5A73C0A1-7D29-474F-A7A5-1E37A9935E62}">
          <p14:sldIdLst>
            <p14:sldId id="26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92A-4E6D-43DA-A2AB-E705FF62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5EBA-92FB-45CC-B122-14D56BA9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8378-7B71-46B8-B664-ABD4C77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F7CB-A4E0-4052-957F-3065138D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9067-56EC-4849-9657-35E8498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F589-3616-44BD-89FD-1165C3F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5F32-E37F-4D8B-A162-4CB2B8AE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AA3A-62A8-4BC3-8A01-EAB3ABA6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074-4522-4BE7-AB7A-AC504D5F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89E-D0DB-4C7A-BDB2-3B76E44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8FD-4CF0-43A6-B53E-B800CB938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20A92-4DFF-4406-B61F-121532762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3CBB-42B4-46BE-9E66-BC504B4F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3B73-81E3-4EB0-A5BC-E1CE0A8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64A-2BF6-4A1B-9583-1D687A0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B5FC-762A-462D-84EF-1D0A3682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EBDE-A7E4-4890-85D8-A878386B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669-B184-4CA2-812A-590F431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D58C9-87C4-4C56-8519-CB12B032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1DA-7007-4E23-BD41-1DF56AAB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D5-08B6-48CB-A197-F9D6F6D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6DBD-AD4A-465B-8C59-D630CAE4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E053-A4D1-4454-962C-1545AEA8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375A-70C3-428F-AC93-CBF0BCDE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77CA-0741-425C-818C-7B7794E8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D1E7-C70F-47F0-94EC-A52B217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33B6-25B2-4EF4-87A1-71056B66F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2446-3BB9-451A-AE8C-2A2EEB8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2040-1FD2-4458-B65B-FD698D0C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52859-4A49-4909-A604-18A28B7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4C31-02BB-491E-9969-06B5CED5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4762-650F-4F0F-9232-4A8EC8A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00D8-4648-4367-BD08-4DB58878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D8255-1C69-41F3-81FD-52A5161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08C-BC4C-496F-8152-82B8AC2A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ADDB1-035E-4CFD-8079-ADEAE55C8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A04F-6307-4E73-99E7-A4A9B7CB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A7049-CE0B-49C2-85BB-0F3FD4EC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19BC4-EB8A-4BE2-9F28-B42E6E7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B8C-C285-40CF-856B-E404AD6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15E16-9CC7-4130-BAF1-FD055201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3F0-FE32-4331-8757-61009BD2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BF55-1F30-4802-B4C7-E3E25D6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9DC-0019-4995-85A8-7F3A0C60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BE4E-C20C-4AF4-91E2-49648A2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6501D-EBB7-40C2-8D89-28E2FC60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5538-B8F4-4615-8689-96C812F0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57E-27C7-4E67-8322-4E40CEA5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1215-2A81-45F3-AEBA-3917819E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9549-7810-4FE7-87CD-65CEEA09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87A4F-7EE5-4065-919F-8C4E0430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4842-D47F-46A4-84C7-D35434F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CA2-0CD5-47DC-9ACD-28E0765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B54F-9F22-4863-9D77-371775B6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D546B-65D4-40DF-98BF-6BE2472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665E7-D3F2-4C1D-B702-8D2BD44A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7421-2E8E-4B43-B543-3836DFE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F10A0-60DF-475B-9185-D52E56F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2A450-9677-4E02-9A15-719C104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40C2-32C0-4179-87A2-2C1DEBE5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660-BA53-43C7-9D2E-3F057F7C0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4010-2906-4AC3-B310-7DB983884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0198-EBD4-47DA-AD31-A9669BF0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477F-C5C6-4EE5-9F8F-0B0C50D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6800"/>
            <a:ext cx="12188952" cy="1828800"/>
          </a:xfrm>
        </p:spPr>
        <p:txBody>
          <a:bodyPr rIns="91440"/>
          <a:lstStyle/>
          <a:p>
            <a:r>
              <a:rPr lang="en-US" dirty="0">
                <a:cs typeface="Arial" panose="020B0604020202020204" pitchFamily="34" charset="0"/>
              </a:rPr>
              <a:t>Denoising and Interpolation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with 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8D07-6571-45D8-BE43-E586279C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6" y="4495800"/>
            <a:ext cx="9144000" cy="1295400"/>
          </a:xfrm>
        </p:spPr>
        <p:txBody>
          <a:bodyPr/>
          <a:lstStyle/>
          <a:p>
            <a:r>
              <a:rPr lang="en-US" dirty="0"/>
              <a:t>Joe Driscoll</a:t>
            </a:r>
          </a:p>
        </p:txBody>
      </p:sp>
    </p:spTree>
    <p:extLst>
      <p:ext uri="{BB962C8B-B14F-4D97-AF65-F5344CB8AC3E}">
        <p14:creationId xmlns:p14="http://schemas.microsoft.com/office/powerpoint/2010/main" val="263449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265B9-8625-4D7A-81E2-24DBB381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-2556"/>
          <a:stretch/>
        </p:blipFill>
        <p:spPr>
          <a:xfrm>
            <a:off x="0" y="457200"/>
            <a:ext cx="12192000" cy="65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7B88-DBD8-40F2-9A1A-2B11DF1C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b="-3997"/>
          <a:stretch/>
        </p:blipFill>
        <p:spPr>
          <a:xfrm>
            <a:off x="0" y="457200"/>
            <a:ext cx="12192000" cy="66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70FE7-3B4F-4C19-BB33-74C4C8D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-2911"/>
          <a:stretch/>
        </p:blipFill>
        <p:spPr>
          <a:xfrm>
            <a:off x="0" y="457200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9A6C6-850B-41AF-8B38-78DD60F4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 b="-3652"/>
          <a:stretch/>
        </p:blipFill>
        <p:spPr>
          <a:xfrm>
            <a:off x="0" y="457200"/>
            <a:ext cx="12192000" cy="6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5D1A-665E-49A7-9323-A2178C3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19.94 dB – SSIM: 0.907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0A411-0A7A-4036-860A-8062DB1A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20.61 dB – SSIM: 0.955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1CFD-F498-4E78-B86A-AB2B801B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-2800"/>
          <a:stretch/>
        </p:blipFill>
        <p:spPr>
          <a:xfrm>
            <a:off x="0" y="457200"/>
            <a:ext cx="12192000" cy="6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A454-0B0F-477A-8360-FE42639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EC91-BFE6-436D-88D9-7B4C8FBA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[1]  Marc   Lebrun. An analysis and implementation of thebm3d image denoising    method. Image  Processing  On Line,  2012. https://github.com/jwd0023/ELEC_7450/blob/master/papers/lebrun_bm3d_analysis.pdf.</a:t>
            </a:r>
          </a:p>
          <a:p>
            <a:r>
              <a:rPr lang="en-US" dirty="0"/>
              <a:t>[2]  </a:t>
            </a:r>
            <a:r>
              <a:rPr lang="en-US" dirty="0" err="1"/>
              <a:t>Dabov</a:t>
            </a:r>
            <a:r>
              <a:rPr lang="en-US" dirty="0"/>
              <a:t>  et  al. Image  denoising  by  sparse  3d  transform-domain collaborative filtering. IEEE Transactions on Image Process-</a:t>
            </a:r>
            <a:r>
              <a:rPr lang="en-US" dirty="0" err="1"/>
              <a:t>ing</a:t>
            </a:r>
            <a:r>
              <a:rPr lang="en-US" dirty="0"/>
              <a:t>,  2007.    https://github.com/jwd0023/ELEC_7450/blob/master/papers/bm3d_2007_conference_original.pdf.</a:t>
            </a:r>
          </a:p>
          <a:p>
            <a:r>
              <a:rPr lang="en-US" dirty="0"/>
              <a:t>[3]  Karen </a:t>
            </a:r>
            <a:r>
              <a:rPr lang="en-US" dirty="0" err="1"/>
              <a:t>Egiazarian</a:t>
            </a:r>
            <a:r>
              <a:rPr lang="en-US" dirty="0"/>
              <a:t> and Vladimir </a:t>
            </a:r>
            <a:r>
              <a:rPr lang="en-US" dirty="0" err="1"/>
              <a:t>Katkovnik</a:t>
            </a:r>
            <a:r>
              <a:rPr lang="en-US" dirty="0"/>
              <a:t>. Single image super-resolution via bm3d sparse coding. EUSIPCO, 2015. https://github.com/jwd0023/ELEC_7450/blob/master/papers/egiazarian_image_upsampling.pdf</a:t>
            </a:r>
          </a:p>
          <a:p>
            <a:r>
              <a:rPr lang="en-US" dirty="0"/>
              <a:t>[4]  </a:t>
            </a:r>
            <a:r>
              <a:rPr lang="en-US" dirty="0" err="1"/>
              <a:t>Danielyan</a:t>
            </a:r>
            <a:r>
              <a:rPr lang="en-US" dirty="0"/>
              <a:t> et al. Image </a:t>
            </a:r>
            <a:r>
              <a:rPr lang="en-US" dirty="0" err="1"/>
              <a:t>upsampling</a:t>
            </a:r>
            <a:r>
              <a:rPr lang="en-US" dirty="0"/>
              <a:t> via spatially adaptive block-matching filtering. EUSIPCO, 2008. https://github.com/jwd0023/ELEC_7450/blob/master/papers/egiazarian_image_upsampling.pdf.</a:t>
            </a:r>
          </a:p>
          <a:p>
            <a:r>
              <a:rPr lang="en-US" dirty="0"/>
              <a:t>[5]  </a:t>
            </a:r>
            <a:r>
              <a:rPr lang="en-US" dirty="0" err="1"/>
              <a:t>Dabov</a:t>
            </a:r>
            <a:r>
              <a:rPr lang="en-US" dirty="0"/>
              <a:t>  et  al.  Bm3d  image  denoising  with  shape-adaptive  </a:t>
            </a:r>
            <a:r>
              <a:rPr lang="en-US" dirty="0" err="1"/>
              <a:t>princi</a:t>
            </a:r>
            <a:r>
              <a:rPr lang="en-US" dirty="0"/>
              <a:t>-pal component analysis.  https://github.com/jwd0023/ELEC_7450/blob/master/papers/dabov_bm3d_pca.pdf,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4BB-99AB-4A81-9C43-DF0557F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3D5D-1CA4-4838-A6EC-93820152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AFB3-1C34-4AFF-9457-D610EA5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3486-C5A4-4E08-95F6-2C40EF3A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problems of denoising and interpolation</a:t>
            </a:r>
          </a:p>
          <a:p>
            <a:r>
              <a:rPr lang="en-US" dirty="0"/>
              <a:t>Denoising</a:t>
            </a:r>
          </a:p>
          <a:p>
            <a:pPr lvl="1"/>
            <a:r>
              <a:rPr lang="en-US" dirty="0"/>
              <a:t>Wiener filters (lack of priors)</a:t>
            </a:r>
          </a:p>
          <a:p>
            <a:pPr lvl="1"/>
            <a:r>
              <a:rPr lang="en-US" dirty="0"/>
              <a:t>Filters with different objectives</a:t>
            </a:r>
          </a:p>
          <a:p>
            <a:pPr lvl="1"/>
            <a:r>
              <a:rPr lang="en-US" dirty="0"/>
              <a:t>BM3D and variants (considered among best)</a:t>
            </a:r>
          </a:p>
          <a:p>
            <a:r>
              <a:rPr lang="en-US" dirty="0"/>
              <a:t>Interpolation/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Given data points, predict in-between values</a:t>
            </a:r>
          </a:p>
          <a:p>
            <a:pPr lvl="1"/>
            <a:r>
              <a:rPr lang="en-US" dirty="0"/>
              <a:t>Bilinear, bicubic, higher order, etc.</a:t>
            </a:r>
          </a:p>
          <a:p>
            <a:pPr lvl="1"/>
            <a:r>
              <a:rPr lang="en-US" dirty="0"/>
              <a:t>Dictionary learning (ANR, A+)</a:t>
            </a:r>
          </a:p>
          <a:p>
            <a:pPr lvl="1"/>
            <a:r>
              <a:rPr lang="en-US" dirty="0"/>
              <a:t>Surprising application of (C)BM3D (bonus denoising)</a:t>
            </a:r>
          </a:p>
        </p:txBody>
      </p:sp>
    </p:spTree>
    <p:extLst>
      <p:ext uri="{BB962C8B-B14F-4D97-AF65-F5344CB8AC3E}">
        <p14:creationId xmlns:p14="http://schemas.microsoft.com/office/powerpoint/2010/main" val="23908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2EA6-D05B-4ECB-A063-A51207FA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BM3D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7F05-3B0B-46CE-A728-A5D51278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90688"/>
            <a:ext cx="10985500" cy="48021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Block Matching and 3D filtering</a:t>
            </a:r>
          </a:p>
          <a:p>
            <a:r>
              <a:rPr lang="en-US" dirty="0"/>
              <a:t>Two stages</a:t>
            </a:r>
          </a:p>
          <a:p>
            <a:pPr lvl="1"/>
            <a:r>
              <a:rPr lang="en-US" dirty="0"/>
              <a:t>First stage gives the second a good Wiener filter</a:t>
            </a:r>
          </a:p>
          <a:p>
            <a:r>
              <a:rPr lang="en-US" dirty="0"/>
              <a:t>First stage</a:t>
            </a:r>
          </a:p>
          <a:p>
            <a:pPr lvl="1"/>
            <a:r>
              <a:rPr lang="en-US" dirty="0"/>
              <a:t>Find similar patches in image</a:t>
            </a:r>
          </a:p>
          <a:p>
            <a:pPr lvl="1"/>
            <a:r>
              <a:rPr lang="en-US" dirty="0"/>
              <a:t>Stack patches, transform, and threshold</a:t>
            </a:r>
          </a:p>
          <a:p>
            <a:pPr lvl="1"/>
            <a:r>
              <a:rPr lang="en-US" dirty="0"/>
              <a:t>Place patches with transform coefficient weighting (and Kaiser)</a:t>
            </a:r>
          </a:p>
          <a:p>
            <a:r>
              <a:rPr lang="en-US" dirty="0"/>
              <a:t>Second stage</a:t>
            </a:r>
          </a:p>
          <a:p>
            <a:pPr lvl="1"/>
            <a:r>
              <a:rPr lang="en-US" dirty="0"/>
              <a:t>Find similar patches from first stage estimate</a:t>
            </a:r>
          </a:p>
          <a:p>
            <a:pPr lvl="1"/>
            <a:r>
              <a:rPr lang="en-US" dirty="0"/>
              <a:t>Make separate stacks for denoised and noisy</a:t>
            </a:r>
          </a:p>
          <a:p>
            <a:pPr lvl="1"/>
            <a:r>
              <a:rPr lang="en-US" dirty="0"/>
              <a:t>Use denoised stacks to generate Wiener filter</a:t>
            </a:r>
          </a:p>
          <a:p>
            <a:pPr lvl="1"/>
            <a:r>
              <a:rPr lang="en-US" dirty="0"/>
              <a:t>Filter noisy stacks with Wiener filter</a:t>
            </a:r>
          </a:p>
          <a:p>
            <a:pPr lvl="1"/>
            <a:r>
              <a:rPr lang="en-US" dirty="0"/>
              <a:t>Combine patches back into image</a:t>
            </a:r>
          </a:p>
          <a:p>
            <a:pPr lvl="1"/>
            <a:r>
              <a:rPr lang="en-US" dirty="0"/>
              <a:t>Weights based on squared, 2-norm of Wiener filter weights (and Kaiser)</a:t>
            </a:r>
          </a:p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CBM3D (color version of BM3D)</a:t>
            </a:r>
          </a:p>
          <a:p>
            <a:pPr lvl="1"/>
            <a:r>
              <a:rPr lang="en-US" dirty="0"/>
              <a:t>BM3D-SAPCA</a:t>
            </a:r>
          </a:p>
          <a:p>
            <a:pPr lvl="1"/>
            <a:r>
              <a:rPr lang="en-US" dirty="0"/>
              <a:t>Neural network architectures based on BM3D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56AAB-889E-4972-8A70-54F55E8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80" y="2643320"/>
            <a:ext cx="3322470" cy="1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6AB4-4B35-4E21-9165-8A8D75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BM3D Diagram [1]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26E1D-63BC-4FAE-BCE2-F8624E7F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8" y="1690688"/>
            <a:ext cx="11646483" cy="4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C683-6A00-48A4-AF61-F504C805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Matching Example 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85633-424F-4E89-8898-82F2DFA92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1690688"/>
            <a:ext cx="9411516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E49D-9A1E-4AFE-96BC-3A4D10CB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1" y="1325563"/>
            <a:ext cx="9636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2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A9795-F41C-43CF-823B-308C481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" y="1690688"/>
            <a:ext cx="11158094" cy="407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3F1D6-4937-4797-8BDD-F6FE867026F1}"/>
              </a:ext>
            </a:extLst>
          </p:cNvPr>
          <p:cNvSpPr txBox="1"/>
          <p:nvPr/>
        </p:nvSpPr>
        <p:spPr>
          <a:xfrm>
            <a:off x="2628900" y="59817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8.14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A50FD-E4CA-4425-9A43-091E93E078CC}"/>
              </a:ext>
            </a:extLst>
          </p:cNvPr>
          <p:cNvSpPr txBox="1"/>
          <p:nvPr/>
        </p:nvSpPr>
        <p:spPr>
          <a:xfrm>
            <a:off x="8055956" y="598170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23.49 dB</a:t>
            </a:r>
          </a:p>
        </p:txBody>
      </p:sp>
    </p:spTree>
    <p:extLst>
      <p:ext uri="{BB962C8B-B14F-4D97-AF65-F5344CB8AC3E}">
        <p14:creationId xmlns:p14="http://schemas.microsoft.com/office/powerpoint/2010/main" val="18787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EAF-9B8B-498E-9BAB-F20C37ED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CBM3D Interpolation (SR_CBM3D)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3A7B-F454-4F14-A749-CAA4A8E8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CBM3D used for </a:t>
            </a:r>
            <a:r>
              <a:rPr lang="en-US" dirty="0" err="1"/>
              <a:t>upsampling</a:t>
            </a:r>
            <a:r>
              <a:rPr lang="en-US" dirty="0"/>
              <a:t> - [3]</a:t>
            </a:r>
          </a:p>
          <a:p>
            <a:r>
              <a:rPr lang="en-US" dirty="0"/>
              <a:t>Iterative algorithm</a:t>
            </a:r>
          </a:p>
          <a:p>
            <a:pPr lvl="1"/>
            <a:r>
              <a:rPr lang="en-US" dirty="0"/>
              <a:t>Iteratively denoise and correct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image should be similar to original</a:t>
            </a:r>
          </a:p>
          <a:p>
            <a:pPr lvl="1"/>
            <a:r>
              <a:rPr lang="en-US" dirty="0"/>
              <a:t>Optimality proven under assumptions in [3]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A9FB4-EFF4-485C-B893-8ED6A913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75" y="4001294"/>
            <a:ext cx="79212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4877-1DC7-431C-9136-620B573F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D664-7FAA-412B-8D82-CA4D0ED3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Begin with a test image</a:t>
            </a:r>
          </a:p>
          <a:p>
            <a:r>
              <a:rPr lang="en-US" dirty="0" err="1"/>
              <a:t>Downsample</a:t>
            </a:r>
            <a:r>
              <a:rPr lang="en-US" dirty="0"/>
              <a:t> and add noise</a:t>
            </a:r>
          </a:p>
          <a:p>
            <a:r>
              <a:rPr lang="en-US" dirty="0" err="1"/>
              <a:t>Upsample</a:t>
            </a:r>
            <a:r>
              <a:rPr lang="en-US" dirty="0"/>
              <a:t> with bicubic and SR_BM3D</a:t>
            </a:r>
          </a:p>
          <a:p>
            <a:r>
              <a:rPr lang="en-US" dirty="0"/>
              <a:t>Compare performance</a:t>
            </a:r>
          </a:p>
          <a:p>
            <a:pPr lvl="1"/>
            <a:r>
              <a:rPr lang="en-US" dirty="0"/>
              <a:t>PSNR</a:t>
            </a:r>
          </a:p>
          <a:p>
            <a:pPr lvl="1"/>
            <a:r>
              <a:rPr lang="en-US" dirty="0"/>
              <a:t>SSIM</a:t>
            </a:r>
          </a:p>
          <a:p>
            <a:pPr lvl="1"/>
            <a:r>
              <a:rPr lang="en-US" dirty="0"/>
              <a:t>Visual appeal</a:t>
            </a:r>
          </a:p>
          <a:p>
            <a:r>
              <a:rPr lang="en-US" dirty="0" err="1"/>
              <a:t>Upsample</a:t>
            </a:r>
            <a:r>
              <a:rPr lang="en-US" dirty="0"/>
              <a:t> test image and analyze visually</a:t>
            </a:r>
          </a:p>
          <a:p>
            <a:r>
              <a:rPr lang="en-US" dirty="0"/>
              <a:t>One example shown next</a:t>
            </a:r>
          </a:p>
        </p:txBody>
      </p:sp>
    </p:spTree>
    <p:extLst>
      <p:ext uri="{BB962C8B-B14F-4D97-AF65-F5344CB8AC3E}">
        <p14:creationId xmlns:p14="http://schemas.microsoft.com/office/powerpoint/2010/main" val="265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582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Denoising and Interpolation with BM3D</vt:lpstr>
      <vt:lpstr>Introduction</vt:lpstr>
      <vt:lpstr>Overview of BM3D</vt:lpstr>
      <vt:lpstr>BM3D Diagram [1] </vt:lpstr>
      <vt:lpstr>Block Matching Example [2]</vt:lpstr>
      <vt:lpstr>Results from Original BM3D Paper [2]</vt:lpstr>
      <vt:lpstr>Results from Original BM3D Paper [2]</vt:lpstr>
      <vt:lpstr>CBM3D Interpolation (SR_CBM3D)</vt:lpstr>
      <vt:lpstr>Experimental Procedure</vt:lpstr>
      <vt:lpstr>Monarch Test Image</vt:lpstr>
      <vt:lpstr>Bicubic Upsampling of Original (Zoomed)</vt:lpstr>
      <vt:lpstr>SR_CBM3D Upsampling of Original (Zoomed)</vt:lpstr>
      <vt:lpstr>Bicubic Upsampling of Original (Zoomed)</vt:lpstr>
      <vt:lpstr>SR_CBM3D Upsampling of Original (Zoomed)</vt:lpstr>
      <vt:lpstr>Noisy, Downsampled Image</vt:lpstr>
      <vt:lpstr>Bicubic Interpolation – PSNR: 19.94 dB – SSIM: 0.907</vt:lpstr>
      <vt:lpstr>SR_CBM3D Interpolation – PSNR: 20.61 dB – SSIM: 0.955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BM3D – Theory and Applications</dc:title>
  <dc:creator>Joe Driscoll</dc:creator>
  <cp:lastModifiedBy>Joe Driscoll</cp:lastModifiedBy>
  <cp:revision>75</cp:revision>
  <dcterms:created xsi:type="dcterms:W3CDTF">2019-04-10T04:21:25Z</dcterms:created>
  <dcterms:modified xsi:type="dcterms:W3CDTF">2019-04-12T08:57:19Z</dcterms:modified>
</cp:coreProperties>
</file>